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12"/>
  </p:notesMasterIdLst>
  <p:sldIdLst>
    <p:sldId id="256" r:id="rId5"/>
    <p:sldId id="260" r:id="rId6"/>
    <p:sldId id="261" r:id="rId7"/>
    <p:sldId id="262" r:id="rId8"/>
    <p:sldId id="263" r:id="rId9"/>
    <p:sldId id="265" r:id="rId10"/>
    <p:sldId id="258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37A76EA-6CBF-EC49-B1B1-4BE8F594063A}">
          <p14:sldIdLst>
            <p14:sldId id="256"/>
            <p14:sldId id="260"/>
            <p14:sldId id="261"/>
            <p14:sldId id="262"/>
            <p14:sldId id="263"/>
            <p14:sldId id="265"/>
            <p14:sldId id="258"/>
          </p14:sldIdLst>
        </p14:section>
        <p14:section name="Sección sin título" id="{E98B6C30-F9F9-BF4A-B4C2-4DABDC7879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5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A90EF-4A52-AF41-A649-F08E16E5E8C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2FDC-1E5C-6949-ACC9-98371F3047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90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2FDC-1E5C-6949-ACC9-98371F30477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7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4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1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17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61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68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54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835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2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80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648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29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923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317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29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50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847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886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833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81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6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29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285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235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35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0437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9438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383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998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740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37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58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99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00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39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39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9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9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38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550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7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59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6C62-09D1-2447-8339-382A61A39427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49DB-C6BE-164C-88E5-007FD68AC08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84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4047" cy="70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9473-DA5A-0945-9236-2BBCE822419D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DA8B-2362-4643-9EB9-8C0DA27B0E9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9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5AFE-3654-574A-B55C-CC93B0134942}" type="datetimeFigureOut">
              <a:rPr lang="es-ES" smtClean="0"/>
              <a:t>19/02/2020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3A22-1E0C-0042-B297-379B5594F4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19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2509"/>
          <a:stretch/>
        </p:blipFill>
        <p:spPr>
          <a:xfrm>
            <a:off x="0" y="0"/>
            <a:ext cx="9135291" cy="68884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022" y="2849940"/>
            <a:ext cx="915117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Raleway SemiBold"/>
                <a:cs typeface="Raleway SemiBold"/>
              </a:rPr>
              <a:t>NUEVO ESQUEMA DE FONDEO</a:t>
            </a:r>
          </a:p>
          <a:p>
            <a:pPr algn="ctr"/>
            <a:r>
              <a:rPr lang="es-ES" sz="3200" dirty="0">
                <a:latin typeface="Raleway SemiBold"/>
                <a:cs typeface="Raleway SemiBold"/>
              </a:rPr>
              <a:t>Y PAGOS DE CUENTAS BANCARIAS ESPECIFICAS</a:t>
            </a:r>
          </a:p>
          <a:p>
            <a:pPr algn="ctr"/>
            <a:r>
              <a:rPr lang="es-ES" sz="3200" dirty="0">
                <a:latin typeface="Raleway SemiBold"/>
                <a:cs typeface="Raleway SemiBold"/>
              </a:rPr>
              <a:t>SUBSIDIO FEDERAL</a:t>
            </a:r>
          </a:p>
          <a:p>
            <a:pPr algn="ctr"/>
            <a:r>
              <a:rPr lang="es-ES" sz="3200" dirty="0">
                <a:latin typeface="Raleway SemiBold"/>
                <a:cs typeface="Raleway SemiBold"/>
              </a:rPr>
              <a:t>SUBSIDIO ESTATAL</a:t>
            </a:r>
          </a:p>
          <a:p>
            <a:pPr algn="ctr"/>
            <a:r>
              <a:rPr lang="es-ES" sz="3200" dirty="0">
                <a:latin typeface="Raleway SemiBold"/>
                <a:cs typeface="Raleway SemiBold"/>
              </a:rPr>
              <a:t>RECURSOS PROPIOS</a:t>
            </a:r>
          </a:p>
          <a:p>
            <a:pPr algn="ctr"/>
            <a:endParaRPr lang="es-ES" sz="3200" dirty="0">
              <a:latin typeface="Raleway SemiBold"/>
              <a:cs typeface="Raleway SemiBold"/>
            </a:endParaRPr>
          </a:p>
          <a:p>
            <a:pPr algn="ctr"/>
            <a:r>
              <a:rPr lang="es-ES" sz="3200" dirty="0">
                <a:latin typeface="Raleway SemiBold"/>
                <a:cs typeface="Raleway SemiBold"/>
              </a:rPr>
              <a:t>EJERCICIO 2020</a:t>
            </a:r>
          </a:p>
        </p:txBody>
      </p:sp>
    </p:spTree>
    <p:extLst>
      <p:ext uri="{BB962C8B-B14F-4D97-AF65-F5344CB8AC3E}">
        <p14:creationId xmlns:p14="http://schemas.microsoft.com/office/powerpoint/2010/main" val="190215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ESQUEMA ANTERIOR</a:t>
            </a:r>
            <a:endParaRPr lang="es-MX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F4F743-E66A-47E7-A967-B1E300BF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39" y="856256"/>
            <a:ext cx="7807609" cy="59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3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NUEVO ESQUEMA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36C31B-3D4E-4A3A-8EF2-B157816B7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869093"/>
            <a:ext cx="8626764" cy="49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6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NUEVO ESQUEMA</a:t>
            </a:r>
            <a:endParaRPr lang="es-MX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BE24D4-713B-4410-ABF3-2C579E0B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1" y="1207749"/>
            <a:ext cx="8968503" cy="40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1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NUEVO ESQUEMA</a:t>
            </a:r>
            <a:endParaRPr lang="es-MX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82996-1CB7-4638-A9C9-69F3D5099ADD}"/>
              </a:ext>
            </a:extLst>
          </p:cNvPr>
          <p:cNvSpPr txBox="1"/>
          <p:nvPr/>
        </p:nvSpPr>
        <p:spPr>
          <a:xfrm>
            <a:off x="249382" y="923636"/>
            <a:ext cx="87006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dirty="0"/>
              <a:t>* A cada Coordinación de Recursos Financieros de los Campus y el CNMS se les </a:t>
            </a:r>
            <a:r>
              <a:rPr lang="es-MX" sz="1900" dirty="0" err="1"/>
              <a:t>dió</a:t>
            </a:r>
            <a:r>
              <a:rPr lang="es-MX" sz="1900" dirty="0"/>
              <a:t> acceso en SAP para realizar sus propuestas de pago con cargo a las cuentas bancarias de subsidios federal y estatal ordinarios. </a:t>
            </a:r>
          </a:p>
          <a:p>
            <a:pPr algn="just"/>
            <a:endParaRPr lang="es-MX" sz="1900" dirty="0"/>
          </a:p>
          <a:p>
            <a:pPr algn="just"/>
            <a:r>
              <a:rPr lang="es-MX" sz="1900" dirty="0"/>
              <a:t>* Asimismo, pueden subir directamente al portal bancario su programación de pagos, notificando a </a:t>
            </a:r>
            <a:r>
              <a:rPr lang="es-MX" sz="1900" dirty="0" err="1"/>
              <a:t>Tesoreria</a:t>
            </a:r>
            <a:r>
              <a:rPr lang="es-MX" sz="1900" dirty="0"/>
              <a:t> para que realice la autorización correspondiente</a:t>
            </a:r>
          </a:p>
          <a:p>
            <a:pPr algn="just"/>
            <a:endParaRPr lang="es-MX" sz="1900" dirty="0"/>
          </a:p>
          <a:p>
            <a:pPr algn="just"/>
            <a:r>
              <a:rPr lang="es-MX" sz="1900" dirty="0"/>
              <a:t>* Es responsabilidad de las Coordinaciones de Recursos Financieros de los Campus y CNMS, la revisión presupuestal de las solicitudes de pago y demás requisitos acorde a la normatividad vigente, así como asegurarse de que sus propuestas de pago estén debidamente </a:t>
            </a:r>
            <a:r>
              <a:rPr lang="es-MX" sz="1900" dirty="0" err="1"/>
              <a:t>prepararadas</a:t>
            </a:r>
            <a:r>
              <a:rPr lang="es-MX" sz="1900" dirty="0"/>
              <a:t> de acuerdo a la fuente de financiamiento: Recursos Propios o Subsidio Federal Ordinario o Subsidio Estatal Ordinario. </a:t>
            </a:r>
          </a:p>
          <a:p>
            <a:pPr algn="just"/>
            <a:endParaRPr lang="es-MX" sz="1900" dirty="0"/>
          </a:p>
          <a:p>
            <a:pPr algn="just"/>
            <a:r>
              <a:rPr lang="es-MX" sz="1900" dirty="0"/>
              <a:t>* Para control de las propuestas, los Campus y CNMS deberán usar el siguiente identificador:</a:t>
            </a:r>
          </a:p>
          <a:p>
            <a:pPr algn="just"/>
            <a:r>
              <a:rPr lang="es-MX" sz="1900" dirty="0"/>
              <a:t>          Campus Guanajuato - GT001, GT002, GT003...etc. </a:t>
            </a:r>
          </a:p>
          <a:p>
            <a:pPr algn="just"/>
            <a:r>
              <a:rPr lang="es-MX" sz="1900" dirty="0"/>
              <a:t>          Campus León - LE001, LE002, LE003...etc. </a:t>
            </a:r>
          </a:p>
          <a:p>
            <a:pPr algn="just"/>
            <a:r>
              <a:rPr lang="es-MX" sz="1900" dirty="0"/>
              <a:t>          Campus Irapuato-Salamanca - IS001, IS002, IS003...etc. </a:t>
            </a:r>
          </a:p>
          <a:p>
            <a:pPr algn="just"/>
            <a:r>
              <a:rPr lang="es-MX" sz="1900" dirty="0"/>
              <a:t>          Campus Celaya-Salvatierra - CS001, CS002, CS003...etc. </a:t>
            </a:r>
          </a:p>
          <a:p>
            <a:pPr algn="just"/>
            <a:r>
              <a:rPr lang="es-MX" sz="1900" dirty="0"/>
              <a:t>          CNMS - NM001, NM002, NM003...etc. </a:t>
            </a:r>
          </a:p>
        </p:txBody>
      </p:sp>
    </p:spTree>
    <p:extLst>
      <p:ext uri="{BB962C8B-B14F-4D97-AF65-F5344CB8AC3E}">
        <p14:creationId xmlns:p14="http://schemas.microsoft.com/office/powerpoint/2010/main" val="85204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C10FE2E-9CB1-4E5C-87C2-B7DA90EE21AA}"/>
              </a:ext>
            </a:extLst>
          </p:cNvPr>
          <p:cNvSpPr txBox="1">
            <a:spLocks/>
          </p:cNvSpPr>
          <p:nvPr/>
        </p:nvSpPr>
        <p:spPr>
          <a:xfrm>
            <a:off x="0" y="173312"/>
            <a:ext cx="6593681" cy="4918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NUEVO ESQUEMA</a:t>
            </a:r>
            <a:endParaRPr lang="es-MX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82996-1CB7-4638-A9C9-69F3D5099ADD}"/>
              </a:ext>
            </a:extLst>
          </p:cNvPr>
          <p:cNvSpPr txBox="1"/>
          <p:nvPr/>
        </p:nvSpPr>
        <p:spPr>
          <a:xfrm>
            <a:off x="249382" y="923636"/>
            <a:ext cx="870065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dirty="0"/>
              <a:t>* Después de aplicados los pagos, las Coordinaciones de Recursos Financieros de los Campus y CNMS podrán descargar los comprobantes de las transferencias realizadas en el portal bancario, para anexarlas a las solicitudes de pago respectivas y posteriormente, realizar su proceso de archivo correspondiente.</a:t>
            </a:r>
          </a:p>
          <a:p>
            <a:pPr algn="just"/>
            <a:endParaRPr lang="es-MX" sz="1900" dirty="0"/>
          </a:p>
          <a:p>
            <a:pPr algn="just"/>
            <a:r>
              <a:rPr lang="es-MX" sz="1900" dirty="0"/>
              <a:t>* El fondeo a las cuentas bancarias de los Campus y del CNMS sigue operando igual: un día antes solicitan el importe de los pagos vayan a realizar exclusivamente con cargo a recursos propios, remanentes, y </a:t>
            </a:r>
            <a:r>
              <a:rPr lang="es-MX" sz="1900" dirty="0" err="1"/>
              <a:t>POA´s</a:t>
            </a:r>
            <a:r>
              <a:rPr lang="es-MX" sz="1900" dirty="0"/>
              <a:t>. El identificador de sus propuestas será el que habitualmente utilizaban o definan uno nuevo distinto al anterior.</a:t>
            </a:r>
          </a:p>
          <a:p>
            <a:pPr algn="just"/>
            <a:endParaRPr lang="es-MX" sz="1900" dirty="0"/>
          </a:p>
          <a:p>
            <a:pPr algn="just"/>
            <a:r>
              <a:rPr lang="es-MX" sz="1900" dirty="0"/>
              <a:t>* Es necesario que tanto dependencias y entidades de la Rectoría General como las Divisiones y las ENMS, preparen sus solicitudes de pago </a:t>
            </a:r>
            <a:r>
              <a:rPr lang="es-MX" sz="1900" b="1" dirty="0"/>
              <a:t>SIN</a:t>
            </a:r>
            <a:r>
              <a:rPr lang="es-MX" sz="1900" dirty="0"/>
              <a:t> mezclar fuentes de financiamiento, particularmente las que se refieren a los subsidios ordinarios federal y estatal.</a:t>
            </a:r>
          </a:p>
        </p:txBody>
      </p:sp>
    </p:spTree>
    <p:extLst>
      <p:ext uri="{BB962C8B-B14F-4D97-AF65-F5344CB8AC3E}">
        <p14:creationId xmlns:p14="http://schemas.microsoft.com/office/powerpoint/2010/main" val="266904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-62"/>
          <a:stretch/>
        </p:blipFill>
        <p:spPr>
          <a:xfrm>
            <a:off x="0" y="-17417"/>
            <a:ext cx="9144000" cy="68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5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381</Words>
  <Application>Microsoft Office PowerPoint</Application>
  <PresentationFormat>Presentación en pantalla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Raleway</vt:lpstr>
      <vt:lpstr>Raleway SemiBold</vt:lpstr>
      <vt:lpstr>Tema de Office</vt:lpstr>
      <vt:lpstr>2_Diseño personalizado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Castro</dc:creator>
  <cp:lastModifiedBy>C.P. Rafael Ixta</cp:lastModifiedBy>
  <cp:revision>32</cp:revision>
  <dcterms:created xsi:type="dcterms:W3CDTF">2016-04-25T18:20:06Z</dcterms:created>
  <dcterms:modified xsi:type="dcterms:W3CDTF">2020-02-19T23:52:55Z</dcterms:modified>
</cp:coreProperties>
</file>